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4" r:id="rId7"/>
    <p:sldId id="265" r:id="rId8"/>
    <p:sldId id="260" r:id="rId9"/>
    <p:sldId id="268" r:id="rId1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C9EBB2-31A6-4A2A-9149-F91BF5C60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94A9D6-F485-48B9-9AA0-07B7AE76F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F3383B-7C2E-415D-B928-35793ADD3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B44A-64A2-45E5-90A1-47C883CF309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65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AD8E3A-2388-4750-8FD7-2A9E6F177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C8B8B-D975-4CF2-B317-3BF2F6676D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DD3DB-E969-4BB9-8239-9B0FA3583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B555A-41A1-4039-8B6D-047191D30BD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1576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2C8E4-27B4-4BF5-A171-C1912C3A6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29A66D-F8ED-46CB-A5AF-98D54A21F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8E2532-81B4-4FC7-A563-222ADB3FE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1F5B0-8112-41A8-AD51-9CFE50EC0F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769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2AA0D5-BC77-4F41-BE7F-4AA8474BEC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320818-EF87-48DA-A967-F8F00BCF3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FDD166-94FF-4196-B33D-926CD02047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3513A-1651-4058-BBC4-C6E765FA08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509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28BB7-5366-40A1-8EDC-9EE0BB84F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84390-0B42-49E0-A570-4F8D2B070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729626-3E13-4134-9757-84B4DD585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C54BD-8991-4FB2-8DE3-07EB4A14F9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431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2DE337-D480-4C42-9F2F-4AD08AF1E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91F9C1-A39E-4895-B46F-A1E14022D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C3CFBC-AC37-4787-9FF3-375FD3997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08556-722B-4F6D-A62B-4166B6AF98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0725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F9D6BB-D190-4FA9-84B9-4D910ED5F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A232B0-D5E8-47CE-BB9D-ED275E08E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C3664-3473-4FCB-9C63-297B0E1CA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690A5-E16A-471C-AB0A-79862D97B3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229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24D4A3-588C-4045-B9D8-972831BF3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3A73BA-884B-4706-9045-89833CAEF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6E9143-D3B2-49FD-B456-77BE471D5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35A41-9CDE-437D-ACDC-2A2C989F40A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865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7BCB0F-06C4-4DBB-889C-AE0C2B19D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410739-9F68-44D4-B44C-63EF05B00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459A23-9406-4135-8B9A-A5612FBB9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6E32E-4818-4909-954A-DE2A7691171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4747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5D232-71D1-41FF-A9ED-724DA5DBA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2DBDF-3D08-4A46-B6F7-285BC3BDC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1FD726-BF81-443D-B48A-1F77C4078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3619F-8C3E-4553-AD1A-D2E0FDBB85A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9507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3245CF-8B57-48D8-B191-612FF9C26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7CA39-74EB-4211-BC33-364D63535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E75B7D-5F96-47C6-844A-D823F7C5E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62CB4-C7F8-4F9F-8CA6-026A981852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4265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F1FD72-119E-40DD-8E68-C4F9C934C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FABE6D-77ED-4003-B3B7-640351036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D880EF-36ED-465F-8DE6-BB01C76BE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3CE5B-1D88-47FA-A502-F9F935E782D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46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3E2F4F-8F12-428E-A135-21E37C39E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CB9844-E0AC-4516-A207-E609FF61B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953662-1246-44C3-A91E-D33D6CB305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542C7B-FAE6-4E85-A0B4-D1867FB727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7DB829-8F94-49F9-B0EB-A15B967E2A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CA95B26-469D-4DD5-8E4D-76CCFEBF52D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520AA3-3919-4994-BEB6-C797B5319B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hu-HU" altLang="hu-HU" sz="4000">
                <a:solidFill>
                  <a:schemeClr val="accent1"/>
                </a:solidFill>
              </a:rPr>
              <a:t>Duális képzés </a:t>
            </a:r>
            <a:br>
              <a:rPr lang="hu-HU" altLang="hu-HU" sz="4000">
                <a:solidFill>
                  <a:schemeClr val="accent1"/>
                </a:solidFill>
              </a:rPr>
            </a:br>
            <a:br>
              <a:rPr lang="hu-HU" altLang="hu-HU" sz="4000">
                <a:solidFill>
                  <a:schemeClr val="accent1"/>
                </a:solidFill>
              </a:rPr>
            </a:br>
            <a:r>
              <a:rPr lang="hu-HU" altLang="hu-HU" sz="4000">
                <a:solidFill>
                  <a:schemeClr val="accent1"/>
                </a:solidFill>
              </a:rPr>
              <a:t>Felvételi tájékoztató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84CDA05-53FC-4B90-A886-D15CC141BE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0888" y="2781300"/>
            <a:ext cx="7632700" cy="1752600"/>
          </a:xfrm>
        </p:spPr>
        <p:txBody>
          <a:bodyPr/>
          <a:lstStyle/>
          <a:p>
            <a:pPr eaLnBrk="1" hangingPunct="1"/>
            <a:r>
              <a:rPr lang="hu-HU" altLang="hu-HU" sz="2400" dirty="0">
                <a:solidFill>
                  <a:schemeClr val="accent1"/>
                </a:solidFill>
              </a:rPr>
              <a:t>2022. február.</a:t>
            </a:r>
          </a:p>
          <a:p>
            <a:pPr eaLnBrk="1" hangingPunct="1"/>
            <a:r>
              <a:rPr lang="hu-HU" altLang="hu-HU" sz="2400" dirty="0">
                <a:solidFill>
                  <a:schemeClr val="accent1"/>
                </a:solidFill>
              </a:rPr>
              <a:t> Dr. Szigeti Ferenc GM-szakfelelős</a:t>
            </a:r>
          </a:p>
        </p:txBody>
      </p:sp>
      <p:pic>
        <p:nvPicPr>
          <p:cNvPr id="2052" name="Kép 3">
            <a:extLst>
              <a:ext uri="{FF2B5EF4-FFF2-40B4-BE49-F238E27FC236}">
                <a16:creationId xmlns:a16="http://schemas.microsoft.com/office/drawing/2014/main" id="{30A63363-5524-4BA0-9D6A-CB8542ADB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933825"/>
            <a:ext cx="1849438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840BD3-B2FA-4045-909D-A7D33B141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2125" y="0"/>
            <a:ext cx="8229600" cy="1143000"/>
          </a:xfrm>
        </p:spPr>
        <p:txBody>
          <a:bodyPr/>
          <a:lstStyle/>
          <a:p>
            <a:pPr eaLnBrk="1" hangingPunct="1"/>
            <a:br>
              <a:rPr lang="hu-HU" altLang="hu-HU" sz="3200">
                <a:solidFill>
                  <a:schemeClr val="accent1"/>
                </a:solidFill>
              </a:rPr>
            </a:br>
            <a:r>
              <a:rPr lang="hu-HU" altLang="hu-HU" sz="3200">
                <a:solidFill>
                  <a:schemeClr val="accent1"/>
                </a:solidFill>
              </a:rPr>
              <a:t>Duális képzés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5E15381-D806-4DF5-87FE-DDE25787C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/>
            <a:r>
              <a:rPr lang="hu-HU" altLang="hu-HU"/>
              <a:t>Gyakorlatorientált képzés, mely során a hallgató:</a:t>
            </a:r>
          </a:p>
          <a:p>
            <a:pPr eaLnBrk="1" hangingPunct="1">
              <a:buFontTx/>
              <a:buNone/>
            </a:pPr>
            <a:r>
              <a:rPr lang="hu-HU" altLang="hu-HU"/>
              <a:t>	- hallgatói jogviszonnyal ÉS</a:t>
            </a:r>
          </a:p>
          <a:p>
            <a:pPr eaLnBrk="1" hangingPunct="1">
              <a:buFontTx/>
              <a:buNone/>
            </a:pPr>
            <a:r>
              <a:rPr lang="hu-HU" altLang="hu-HU"/>
              <a:t>	- hallgatói munkaszerződéssel is rendelkezik.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32">
            <a:extLst>
              <a:ext uri="{FF2B5EF4-FFF2-40B4-BE49-F238E27FC236}">
                <a16:creationId xmlns:a16="http://schemas.microsoft.com/office/drawing/2014/main" id="{3738E209-E429-40C7-8113-4FACC0825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>
                <a:solidFill>
                  <a:schemeClr val="accent1"/>
                </a:solidFill>
              </a:rPr>
              <a:t>Duális képzés időbeosztása – Nyíregyházi Egyetem</a:t>
            </a:r>
          </a:p>
        </p:txBody>
      </p:sp>
      <p:graphicFrame>
        <p:nvGraphicFramePr>
          <p:cNvPr id="9" name="Táblázat 8">
            <a:extLst>
              <a:ext uri="{FF2B5EF4-FFF2-40B4-BE49-F238E27FC236}">
                <a16:creationId xmlns:a16="http://schemas.microsoft.com/office/drawing/2014/main" id="{3AA3FA5D-C84A-4364-B3AF-B83467F6BF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435975" cy="4641854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69863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Szeptember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Október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November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Január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1-6. szemesz-ter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Főiskolai oktatás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Vállalati gyakorlati képzés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Február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Március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Április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Május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Június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Július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Augusztus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1-6. szemeszter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Főiskolai oktatás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Vállalati gyakorlati képzés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7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Szabadság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Szeptember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Október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November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Január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8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7339" marR="7339" marT="733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8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 szemeszter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Főiskolai oktatás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Vállalati gyakorlati képzés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Szakdolgozat-készítés, záróvizsga</a:t>
                      </a:r>
                    </a:p>
                  </a:txBody>
                  <a:tcPr marL="7339" marR="7339" marT="7339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39" marR="7339" marT="73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D55462-B70C-42AE-BFD5-8521CBF15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75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>
                <a:solidFill>
                  <a:schemeClr val="accent1"/>
                </a:solidFill>
              </a:rPr>
              <a:t>A gyakorlati időszak komponensei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C26681C-180F-407A-BEC8-045686A78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Specifikus gyakorlati képzés</a:t>
            </a:r>
          </a:p>
          <a:p>
            <a:pPr eaLnBrk="1" hangingPunct="1"/>
            <a:r>
              <a:rPr lang="hu-HU" altLang="hu-HU"/>
              <a:t>Hallgató bevonása konkrét „üzemi” gyakorlati feladatokba</a:t>
            </a:r>
          </a:p>
          <a:p>
            <a:pPr eaLnBrk="1" hangingPunct="1"/>
            <a:r>
              <a:rPr lang="hu-HU" altLang="hu-HU"/>
              <a:t>Projektjellegű munka az önálló munkavégzés képességének kialakítása érdekében</a:t>
            </a:r>
          </a:p>
          <a:p>
            <a:pPr eaLnBrk="1" hangingPunct="1"/>
            <a:r>
              <a:rPr lang="hu-HU" altLang="hu-HU"/>
              <a:t>Soft skills és munkakultúra kialakítása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B38E84-9CBB-4FCE-8271-9B39BE47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>
                <a:solidFill>
                  <a:schemeClr val="accent1"/>
                </a:solidFill>
              </a:rPr>
              <a:t>A jelentkezés folyamata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15222B9-30C8-4857-9DB3-635855AC1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37088"/>
          </a:xfrm>
        </p:spPr>
        <p:txBody>
          <a:bodyPr/>
          <a:lstStyle/>
          <a:p>
            <a:pPr eaLnBrk="1" hangingPunct="1"/>
            <a:r>
              <a:rPr lang="hu-HU" altLang="hu-HU" sz="2800" b="1" dirty="0"/>
              <a:t>2022</a:t>
            </a:r>
            <a:r>
              <a:rPr lang="hu-HU" altLang="hu-HU" sz="2800" dirty="0"/>
              <a:t>. </a:t>
            </a:r>
            <a:r>
              <a:rPr lang="hu-HU" altLang="hu-HU" sz="2800" b="1" dirty="0"/>
              <a:t>február 15. </a:t>
            </a:r>
            <a:r>
              <a:rPr lang="hu-HU" altLang="hu-HU" sz="2800" dirty="0"/>
              <a:t>– felvi.hu – duális képzési forma(„duális képzési lehetőségre utaló lábjegyzettel rendelkező képzésre” jelentkezés!)</a:t>
            </a:r>
          </a:p>
          <a:p>
            <a:pPr eaLnBrk="1" hangingPunct="1"/>
            <a:r>
              <a:rPr lang="hu-HU" altLang="hu-HU" sz="2800" dirty="0"/>
              <a:t>A partnerszervezetek felvételi eljárásaira történő jelentkezés – felvételi eljárás lefolytatása</a:t>
            </a:r>
          </a:p>
          <a:p>
            <a:pPr eaLnBrk="1" hangingPunct="1"/>
            <a:r>
              <a:rPr lang="hu-HU" altLang="hu-HU" sz="2800" dirty="0"/>
              <a:t>A partnerszervezeteknek a saját honlapon a duális képzés menüpont alatt február 28-ig fel kell tüntetni:</a:t>
            </a:r>
          </a:p>
          <a:p>
            <a:pPr eaLnBrk="1" hangingPunct="1">
              <a:buFontTx/>
              <a:buNone/>
            </a:pPr>
            <a:r>
              <a:rPr lang="hu-HU" altLang="hu-HU" sz="2800" dirty="0"/>
              <a:t>	- jelentkezés módja és ideje</a:t>
            </a:r>
          </a:p>
          <a:p>
            <a:pPr eaLnBrk="1" hangingPunct="1">
              <a:buFontTx/>
              <a:buNone/>
            </a:pPr>
            <a:r>
              <a:rPr lang="hu-HU" altLang="hu-HU" sz="2800" dirty="0"/>
              <a:t>	- jelentkezés határideje</a:t>
            </a:r>
          </a:p>
          <a:p>
            <a:pPr eaLnBrk="1" hangingPunct="1">
              <a:buFontTx/>
              <a:buNone/>
            </a:pPr>
            <a:r>
              <a:rPr lang="hu-HU" altLang="hu-HU" sz="2800" dirty="0"/>
              <a:t>	- felvételi követelmények</a:t>
            </a:r>
          </a:p>
          <a:p>
            <a:pPr eaLnBrk="1" hangingPunct="1"/>
            <a:endParaRPr lang="hu-HU" alt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D9EC64-5BE0-414D-AA70-99DBA1AC5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>
                <a:solidFill>
                  <a:schemeClr val="accent1"/>
                </a:solidFill>
              </a:rPr>
              <a:t>A jelentkezés folyamata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AD3316C-1170-4609-BD3C-B438FECEC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040312"/>
          </a:xfrm>
        </p:spPr>
        <p:txBody>
          <a:bodyPr/>
          <a:lstStyle/>
          <a:p>
            <a:pPr eaLnBrk="1" hangingPunct="1"/>
            <a:r>
              <a:rPr lang="hu-HU" altLang="hu-HU" dirty="0"/>
              <a:t>A partnerszervezet kiértesíti a hallgatót </a:t>
            </a:r>
            <a:r>
              <a:rPr lang="hu-HU" altLang="hu-HU" b="1" dirty="0"/>
              <a:t>2022. július 4-ig</a:t>
            </a:r>
            <a:r>
              <a:rPr lang="hu-HU" altLang="hu-HU" dirty="0"/>
              <a:t> a döntésről:</a:t>
            </a:r>
          </a:p>
          <a:p>
            <a:pPr eaLnBrk="1" hangingPunct="1">
              <a:buFontTx/>
              <a:buNone/>
            </a:pPr>
            <a:endParaRPr lang="hu-HU" altLang="hu-HU" dirty="0"/>
          </a:p>
          <a:p>
            <a:pPr lvl="1" eaLnBrk="1" hangingPunct="1"/>
            <a:r>
              <a:rPr lang="hu-HU" altLang="hu-HU" dirty="0"/>
              <a:t>Ha IGEN : ponthúzás (2022. július 3. hete) – felvételt nyert </a:t>
            </a:r>
            <a:r>
              <a:rPr lang="hu-HU" altLang="hu-HU" dirty="0">
                <a:sym typeface="Wingdings" panose="05000000000000000000" pitchFamily="2" charset="2"/>
              </a:rPr>
              <a:t> hallgatói jogviszony ÉS hallgatói munkaszerződés</a:t>
            </a:r>
          </a:p>
          <a:p>
            <a:pPr lvl="1" eaLnBrk="1" hangingPunct="1">
              <a:buFontTx/>
              <a:buNone/>
            </a:pPr>
            <a:endParaRPr lang="hu-HU" altLang="hu-HU" dirty="0"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dirty="0"/>
              <a:t>Ha NEM : ponthúzás (2022. július 3. hete) – felvételt nyert </a:t>
            </a:r>
            <a:r>
              <a:rPr lang="hu-HU" altLang="hu-HU" dirty="0">
                <a:sym typeface="Wingdings" panose="05000000000000000000" pitchFamily="2" charset="2"/>
              </a:rPr>
              <a:t> hallgatói jogviszony</a:t>
            </a:r>
            <a:endParaRPr lang="hu-HU" altLang="hu-HU" dirty="0"/>
          </a:p>
          <a:p>
            <a:pPr eaLnBrk="1" hangingPunct="1"/>
            <a:endParaRPr lang="hu-HU" alt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314966-C282-4ED6-80D5-4615EC347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>
                <a:solidFill>
                  <a:schemeClr val="accent1"/>
                </a:solidFill>
              </a:rPr>
              <a:t>Kiválasztási folyamat lépései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2078D1-FCB5-4B5E-9AF2-B3051E3FA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/>
              <a:t>A kiválasztási (felvételi) folyamat közzététele a partnerszervezet honlapján február 28-ig</a:t>
            </a:r>
          </a:p>
          <a:p>
            <a:pPr eaLnBrk="1" hangingPunct="1"/>
            <a:r>
              <a:rPr lang="hu-HU" altLang="hu-HU" sz="2800" dirty="0"/>
              <a:t>Ennek megjelenítése a felsőoktatási, egyetemi honlapon március 1-ig</a:t>
            </a:r>
          </a:p>
          <a:p>
            <a:pPr eaLnBrk="1" hangingPunct="1"/>
            <a:r>
              <a:rPr lang="hu-HU" altLang="hu-HU" sz="2800" dirty="0"/>
              <a:t>Felvételik lebonyolítása június 30-ig</a:t>
            </a:r>
          </a:p>
          <a:p>
            <a:pPr eaLnBrk="1" hangingPunct="1"/>
            <a:r>
              <a:rPr lang="hu-HU" altLang="hu-HU" sz="2800" dirty="0"/>
              <a:t>Hallgatók és az egyetem kiértesítése 2022. július 4-ig</a:t>
            </a:r>
          </a:p>
          <a:p>
            <a:pPr eaLnBrk="1" hangingPunct="1"/>
            <a:r>
              <a:rPr lang="hu-HU" altLang="hu-HU" sz="2800" dirty="0"/>
              <a:t>Újabb felvételik lebonyolítása, ha szükséges szeptember 15-ig!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3F1B381-B1B1-41AA-BFE8-778B9C6E1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87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>
                <a:solidFill>
                  <a:schemeClr val="accent1"/>
                </a:solidFill>
              </a:rPr>
              <a:t>Ha a cég nem találta meg a megfelelő hallgatót….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8F37B6-83CE-47DB-98D0-96B158CD8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altLang="hu-HU"/>
              <a:t>Pótfelvételi eljárás keretében lehetősége van a partnerszervezeteknek további hallgatókat meghallgatni a ponthúzást követően szeptember 15-ig.</a:t>
            </a:r>
          </a:p>
          <a:p>
            <a:pPr eaLnBrk="1" hangingPunct="1"/>
            <a:endParaRPr lang="hu-HU" altLang="hu-HU"/>
          </a:p>
          <a:p>
            <a:pPr eaLnBrk="1" hangingPunct="1">
              <a:buFontTx/>
              <a:buNone/>
            </a:pPr>
            <a:r>
              <a:rPr lang="hu-HU" altLang="hu-HU"/>
              <a:t>Azaz van lehetőség további potenciális jelölteket kiválasztani!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zövegdoboz 1">
            <a:extLst>
              <a:ext uri="{FF2B5EF4-FFF2-40B4-BE49-F238E27FC236}">
                <a16:creationId xmlns:a16="http://schemas.microsoft.com/office/drawing/2014/main" id="{EA57B506-1B4D-40CA-98A8-2561ED0F5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565400"/>
            <a:ext cx="84963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4800"/>
              <a:t>KÖSZÖNÖM MEGTISZTELŐ </a:t>
            </a:r>
            <a:br>
              <a:rPr lang="hu-HU" altLang="hu-HU" sz="4800"/>
            </a:br>
            <a:r>
              <a:rPr lang="hu-HU" altLang="hu-HU" sz="4800"/>
              <a:t>FIGYELMÜKET!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3399"/>
      </a:dk1>
      <a:lt1>
        <a:srgbClr val="74BF41"/>
      </a:lt1>
      <a:dk2>
        <a:srgbClr val="000099"/>
      </a:dk2>
      <a:lt2>
        <a:srgbClr val="969696"/>
      </a:lt2>
      <a:accent1>
        <a:srgbClr val="FFFFFF"/>
      </a:accent1>
      <a:accent2>
        <a:srgbClr val="8DC6FF"/>
      </a:accent2>
      <a:accent3>
        <a:srgbClr val="BCDCB0"/>
      </a:accent3>
      <a:accent4>
        <a:srgbClr val="002A82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3">
        <a:dk1>
          <a:srgbClr val="000000"/>
        </a:dk1>
        <a:lt1>
          <a:srgbClr val="31B599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DD7CA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14">
        <a:dk1>
          <a:srgbClr val="000000"/>
        </a:dk1>
        <a:lt1>
          <a:srgbClr val="37C9AA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EE1D2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15">
        <a:dk1>
          <a:srgbClr val="000099"/>
        </a:dk1>
        <a:lt1>
          <a:srgbClr val="37C9AA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EE1D2"/>
        </a:accent3>
        <a:accent4>
          <a:srgbClr val="000082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16">
        <a:dk1>
          <a:srgbClr val="000099"/>
        </a:dk1>
        <a:lt1>
          <a:srgbClr val="37C9AA"/>
        </a:lt1>
        <a:dk2>
          <a:srgbClr val="000099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EE1D2"/>
        </a:accent3>
        <a:accent4>
          <a:srgbClr val="000082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534</Words>
  <Application>Microsoft Office PowerPoint</Application>
  <PresentationFormat>Diavetítés a képernyőre (4:3 oldalarány)</PresentationFormat>
  <Paragraphs>275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Alapértelmezett terv</vt:lpstr>
      <vt:lpstr>Duális képzés   Felvételi tájékoztató</vt:lpstr>
      <vt:lpstr> Duális képzés</vt:lpstr>
      <vt:lpstr>Duális képzés időbeosztása – Nyíregyházi Egyetem</vt:lpstr>
      <vt:lpstr>A gyakorlati időszak komponensei</vt:lpstr>
      <vt:lpstr>A jelentkezés folyamata</vt:lpstr>
      <vt:lpstr>A jelentkezés folyamata</vt:lpstr>
      <vt:lpstr>Kiválasztási folyamat lépései</vt:lpstr>
      <vt:lpstr>Ha a cég nem találta meg a megfelelő hallgatót….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Gazdálkodási és menedzsment alapképzési szak - duális képzés Workshop</dc:title>
  <dc:creator>Vargáné Bosnyák Ildikó</dc:creator>
  <cp:lastModifiedBy>Dr. Simon László</cp:lastModifiedBy>
  <cp:revision>22</cp:revision>
  <dcterms:created xsi:type="dcterms:W3CDTF">2016-02-01T12:01:41Z</dcterms:created>
  <dcterms:modified xsi:type="dcterms:W3CDTF">2021-12-02T15:06:04Z</dcterms:modified>
</cp:coreProperties>
</file>